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2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ARR</c:v>
                </c:pt>
              </c:strCache>
            </c:strRef>
          </c:tx>
          <c:spPr>
            <a:solidFill>
              <a:srgbClr val="7C4DE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5F3FB"/>
                    </a:solidFill>
                    <a:latin typeface="Consola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Q5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0.3</c:v>
                </c:pt>
                <c:pt idx="1">
                  <c:v>0.6</c:v>
                </c:pt>
                <c:pt idx="2">
                  <c:v>1</c:v>
                </c:pt>
                <c:pt idx="3">
                  <c:v>1.6</c:v>
                </c:pt>
                <c:pt idx="4">
                  <c:v>2.4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5F3FB"/>
                  </a:solidFill>
                  <a:latin typeface="Consola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30303F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B7B2C7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3"/>
        </c:scaling>
        <c:delete val="0"/>
        <c:axPos val="l"/>
        <c:majorGridlines>
          <c:spPr>
            <a:ln w="6350" cap="flat">
              <a:solidFill>
                <a:srgbClr val="30303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30303F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36E85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slide. Replace company name, tagline and the four headline metrics with your own. Keep the tagline to one repeatable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Series A, lead with category inevitability, then your right to win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Growth + efficiency together. A-round investors buy the slope and the burn multiple.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slide that separates the fundable A from the zombie bridge.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the playbook precedes the person — the fix for premature scaling.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Address the "OpenAI ships it for free" objection head-on.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Signal deliberate scaling: the VP Sales comes after the repeatable motion, not before.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Growth-stage discipline: scale the proven motion, keep the burn multiple honest.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/ppt/charts/chart2.xml"/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glow_tea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0" y="4023360"/>
            <a:ext cx="6583680" cy="3657600"/>
          </a:xfrm>
          <a:prstGeom prst="rect">
            <a:avLst/>
          </a:prstGeom>
        </p:spPr>
      </p:pic>
      <p:pic>
        <p:nvPicPr>
          <p:cNvPr id="4" name="Image 2" descr="/home/claude/ip/logo_trim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502920"/>
            <a:ext cx="310896" cy="346904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987552" y="4572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300" dirty="0"/>
          </a:p>
        </p:txBody>
      </p:sp>
      <p:sp>
        <p:nvSpPr>
          <p:cNvPr id="6" name="Text 1"/>
          <p:cNvSpPr/>
          <p:nvPr/>
        </p:nvSpPr>
        <p:spPr>
          <a:xfrm>
            <a:off x="2487168" y="457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·  PITCH TEMPLATES</a:t>
            </a:r>
            <a:endParaRPr lang="en-US" sz="1000" dirty="0"/>
          </a:p>
        </p:txBody>
      </p:sp>
      <p:sp>
        <p:nvSpPr>
          <p:cNvPr id="7" name="Text 2"/>
          <p:cNvSpPr/>
          <p:nvPr/>
        </p:nvSpPr>
        <p:spPr>
          <a:xfrm>
            <a:off x="566928" y="214884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· 2026</a:t>
            </a:r>
            <a:endParaRPr lang="en-US" sz="1200" dirty="0"/>
          </a:p>
        </p:txBody>
      </p:sp>
      <p:sp>
        <p:nvSpPr>
          <p:cNvPr id="8" name="Text 3"/>
          <p:cNvSpPr/>
          <p:nvPr/>
        </p:nvSpPr>
        <p:spPr>
          <a:xfrm>
            <a:off x="566928" y="251460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58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Runwise</a:t>
            </a:r>
            <a:endParaRPr lang="en-US" sz="5800" dirty="0"/>
          </a:p>
        </p:txBody>
      </p:sp>
      <p:sp>
        <p:nvSpPr>
          <p:cNvPr id="9" name="Text 4"/>
          <p:cNvSpPr/>
          <p:nvPr/>
        </p:nvSpPr>
        <p:spPr>
          <a:xfrm>
            <a:off x="566928" y="416052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8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default-alive system of record for founders and boards. $2.4M ARR, growing 15% MoM, capital-efficient.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566928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$12M</a:t>
            </a:r>
            <a:endParaRPr lang="en-US" sz="2400" dirty="0"/>
          </a:p>
        </p:txBody>
      </p:sp>
      <p:sp>
        <p:nvSpPr>
          <p:cNvPr id="11" name="Text 6"/>
          <p:cNvSpPr/>
          <p:nvPr/>
        </p:nvSpPr>
        <p:spPr>
          <a:xfrm>
            <a:off x="566928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RAISING · SERIES A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3399282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$2.4M</a:t>
            </a:r>
            <a:endParaRPr lang="en-US" sz="2400" dirty="0"/>
          </a:p>
        </p:txBody>
      </p:sp>
      <p:sp>
        <p:nvSpPr>
          <p:cNvPr id="13" name="Text 8"/>
          <p:cNvSpPr/>
          <p:nvPr/>
        </p:nvSpPr>
        <p:spPr>
          <a:xfrm>
            <a:off x="3399282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ARR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6231636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2400" dirty="0"/>
          </a:p>
        </p:txBody>
      </p:sp>
      <p:sp>
        <p:nvSpPr>
          <p:cNvPr id="15" name="Text 10"/>
          <p:cNvSpPr/>
          <p:nvPr/>
        </p:nvSpPr>
        <p:spPr>
          <a:xfrm>
            <a:off x="6231636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MOM GROWTH</a:t>
            </a:r>
            <a:endParaRPr lang="en-US" sz="900" dirty="0"/>
          </a:p>
        </p:txBody>
      </p:sp>
      <p:sp>
        <p:nvSpPr>
          <p:cNvPr id="16" name="Text 11"/>
          <p:cNvSpPr/>
          <p:nvPr/>
        </p:nvSpPr>
        <p:spPr>
          <a:xfrm>
            <a:off x="9063990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121%</a:t>
            </a:r>
            <a:endParaRPr lang="en-US" sz="2400" dirty="0"/>
          </a:p>
        </p:txBody>
      </p:sp>
      <p:sp>
        <p:nvSpPr>
          <p:cNvPr id="17" name="Text 12"/>
          <p:cNvSpPr/>
          <p:nvPr/>
        </p:nvSpPr>
        <p:spPr>
          <a:xfrm>
            <a:off x="9063990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 REVENUE RETENTION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MARKET &amp; PROBLEM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permanent, structural need.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377440"/>
            <a:ext cx="53949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discipline is now permanent — every board asks the default-alive question every month.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runway models are stale, siloed, and abandoned exactly when they matter most.</a:t>
            </a:r>
            <a:endParaRPr lang="en-US" sz="1500" dirty="0"/>
          </a:p>
          <a:p>
            <a:pPr marL="342900" indent="-342900">
              <a:lnSpc>
                <a:spcPct val="105000"/>
              </a:lnSpc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system of record owns the founder–board conversation about survival. We do.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6126480" y="23774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327648" y="25237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$2.4B</a:t>
            </a:r>
            <a:endParaRPr lang="en-US" sz="3000" dirty="0"/>
          </a:p>
        </p:txBody>
      </p:sp>
      <p:sp>
        <p:nvSpPr>
          <p:cNvPr id="14" name="Text 10"/>
          <p:cNvSpPr/>
          <p:nvPr/>
        </p:nvSpPr>
        <p:spPr>
          <a:xfrm>
            <a:off x="6327648" y="31546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TAM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8869680" y="23774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9070848" y="25237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$480M</a:t>
            </a:r>
            <a:endParaRPr lang="en-US" sz="3000" dirty="0"/>
          </a:p>
        </p:txBody>
      </p:sp>
      <p:sp>
        <p:nvSpPr>
          <p:cNvPr id="17" name="Text 13"/>
          <p:cNvSpPr/>
          <p:nvPr/>
        </p:nvSpPr>
        <p:spPr>
          <a:xfrm>
            <a:off x="9070848" y="31546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6126480" y="3749040"/>
            <a:ext cx="53035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327648" y="3895344"/>
            <a:ext cx="49377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$36M</a:t>
            </a:r>
            <a:endParaRPr lang="en-US" sz="3000" dirty="0"/>
          </a:p>
        </p:txBody>
      </p:sp>
      <p:sp>
        <p:nvSpPr>
          <p:cNvPr id="20" name="Text 16"/>
          <p:cNvSpPr/>
          <p:nvPr/>
        </p:nvSpPr>
        <p:spPr>
          <a:xfrm>
            <a:off x="6327648" y="452628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SOM · 3-YR OBTAINABLE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TRACTION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 compounding, efficiently.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286000"/>
            <a:ext cx="6766560" cy="3566160"/>
          </a:xfrm>
          <a:prstGeom prst="roundRect">
            <a:avLst>
              <a:gd name="adj" fmla="val 2308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95528" y="23957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B7B2C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ARR by quarter ($M)</a:t>
            </a:r>
            <a:endParaRPr lang="en-US" sz="10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749808" y="2697480"/>
          <a:ext cx="6400800" cy="3017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4" name="Shape 9"/>
          <p:cNvSpPr/>
          <p:nvPr/>
        </p:nvSpPr>
        <p:spPr>
          <a:xfrm>
            <a:off x="7589520" y="2286000"/>
            <a:ext cx="3502152" cy="1143000"/>
          </a:xfrm>
          <a:prstGeom prst="roundRect">
            <a:avLst>
              <a:gd name="adj" fmla="val 72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7790688" y="2432304"/>
            <a:ext cx="313639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$2.4M</a:t>
            </a:r>
            <a:endParaRPr lang="en-US" sz="3000" dirty="0"/>
          </a:p>
        </p:txBody>
      </p:sp>
      <p:sp>
        <p:nvSpPr>
          <p:cNvPr id="16" name="Text 11"/>
          <p:cNvSpPr/>
          <p:nvPr/>
        </p:nvSpPr>
        <p:spPr>
          <a:xfrm>
            <a:off x="7790688" y="2971800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ENDING ARR</a:t>
            </a:r>
            <a:endParaRPr lang="en-US" sz="900" dirty="0"/>
          </a:p>
        </p:txBody>
      </p:sp>
      <p:sp>
        <p:nvSpPr>
          <p:cNvPr id="17" name="Shape 12"/>
          <p:cNvSpPr/>
          <p:nvPr/>
        </p:nvSpPr>
        <p:spPr>
          <a:xfrm>
            <a:off x="7589520" y="3538728"/>
            <a:ext cx="3502152" cy="1143000"/>
          </a:xfrm>
          <a:prstGeom prst="roundRect">
            <a:avLst>
              <a:gd name="adj" fmla="val 72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7790688" y="3685032"/>
            <a:ext cx="313639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3000" dirty="0"/>
          </a:p>
        </p:txBody>
      </p:sp>
      <p:sp>
        <p:nvSpPr>
          <p:cNvPr id="19" name="Text 14"/>
          <p:cNvSpPr/>
          <p:nvPr/>
        </p:nvSpPr>
        <p:spPr>
          <a:xfrm>
            <a:off x="7790688" y="4224528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MOM GROWTH</a:t>
            </a:r>
            <a:endParaRPr lang="en-US" sz="900" dirty="0"/>
          </a:p>
        </p:txBody>
      </p:sp>
      <p:sp>
        <p:nvSpPr>
          <p:cNvPr id="20" name="Shape 15"/>
          <p:cNvSpPr/>
          <p:nvPr/>
        </p:nvSpPr>
        <p:spPr>
          <a:xfrm>
            <a:off x="7589520" y="4791456"/>
            <a:ext cx="3502152" cy="1060704"/>
          </a:xfrm>
          <a:prstGeom prst="roundRect">
            <a:avLst>
              <a:gd name="adj" fmla="val 7759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7790688" y="4937760"/>
            <a:ext cx="31363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640</a:t>
            </a:r>
            <a:endParaRPr lang="en-US" sz="3000" dirty="0"/>
          </a:p>
        </p:txBody>
      </p:sp>
      <p:sp>
        <p:nvSpPr>
          <p:cNvPr id="22" name="Text 17"/>
          <p:cNvSpPr/>
          <p:nvPr/>
        </p:nvSpPr>
        <p:spPr>
          <a:xfrm>
            <a:off x="7790688" y="5394960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PAYING TEAMS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UNIT ECONOMICS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numbers a survivor shows.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331720"/>
            <a:ext cx="3502152" cy="1554480"/>
          </a:xfrm>
          <a:prstGeom prst="roundRect">
            <a:avLst>
              <a:gd name="adj" fmla="val 5294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47802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4.2:1</a:t>
            </a:r>
            <a:endParaRPr lang="en-US" sz="3000" dirty="0"/>
          </a:p>
        </p:txBody>
      </p:sp>
      <p:sp>
        <p:nvSpPr>
          <p:cNvPr id="13" name="Text 9"/>
          <p:cNvSpPr/>
          <p:nvPr/>
        </p:nvSpPr>
        <p:spPr>
          <a:xfrm>
            <a:off x="768096" y="322783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LTV : CAC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768096" y="348386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Healthy floor is 3:1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4361688" y="2331720"/>
            <a:ext cx="3502152" cy="1554480"/>
          </a:xfrm>
          <a:prstGeom prst="roundRect">
            <a:avLst>
              <a:gd name="adj" fmla="val 5294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562856" y="247802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mo</a:t>
            </a:r>
            <a:endParaRPr lang="en-US" sz="3000" dirty="0"/>
          </a:p>
        </p:txBody>
      </p:sp>
      <p:sp>
        <p:nvSpPr>
          <p:cNvPr id="17" name="Text 13"/>
          <p:cNvSpPr/>
          <p:nvPr/>
        </p:nvSpPr>
        <p:spPr>
          <a:xfrm>
            <a:off x="4562856" y="322783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CAC PAYBACK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4562856" y="348386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Shrinking cohort-over-cohort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8156448" y="2331720"/>
            <a:ext cx="3502152" cy="1554480"/>
          </a:xfrm>
          <a:prstGeom prst="roundRect">
            <a:avLst>
              <a:gd name="adj" fmla="val 5294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57616" y="247802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82%</a:t>
            </a:r>
            <a:endParaRPr lang="en-US" sz="3000" dirty="0"/>
          </a:p>
        </p:txBody>
      </p:sp>
      <p:sp>
        <p:nvSpPr>
          <p:cNvPr id="21" name="Text 17"/>
          <p:cNvSpPr/>
          <p:nvPr/>
        </p:nvSpPr>
        <p:spPr>
          <a:xfrm>
            <a:off x="8357616" y="322783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GROSS MARGIN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8357616" y="348386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Software-native</a:t>
            </a:r>
            <a:endParaRPr lang="en-US" sz="1050" dirty="0"/>
          </a:p>
        </p:txBody>
      </p:sp>
      <p:sp>
        <p:nvSpPr>
          <p:cNvPr id="23" name="Shape 19"/>
          <p:cNvSpPr/>
          <p:nvPr/>
        </p:nvSpPr>
        <p:spPr>
          <a:xfrm>
            <a:off x="566928" y="4023360"/>
            <a:ext cx="3502152" cy="1554480"/>
          </a:xfrm>
          <a:prstGeom prst="roundRect">
            <a:avLst>
              <a:gd name="adj" fmla="val 5294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768096" y="416966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1.1×</a:t>
            </a:r>
            <a:endParaRPr lang="en-US" sz="3000" dirty="0"/>
          </a:p>
        </p:txBody>
      </p:sp>
      <p:sp>
        <p:nvSpPr>
          <p:cNvPr id="25" name="Text 21"/>
          <p:cNvSpPr/>
          <p:nvPr/>
        </p:nvSpPr>
        <p:spPr>
          <a:xfrm>
            <a:off x="768096" y="491947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BURN MULTIPLE</a:t>
            </a:r>
            <a:endParaRPr lang="en-US" sz="900" dirty="0"/>
          </a:p>
        </p:txBody>
      </p:sp>
      <p:sp>
        <p:nvSpPr>
          <p:cNvPr id="26" name="Text 22"/>
          <p:cNvSpPr/>
          <p:nvPr/>
        </p:nvSpPr>
        <p:spPr>
          <a:xfrm>
            <a:off x="768096" y="517550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Survivors cluster &lt; 1.5×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4361688" y="4023360"/>
            <a:ext cx="3502152" cy="1554480"/>
          </a:xfrm>
          <a:prstGeom prst="roundRect">
            <a:avLst>
              <a:gd name="adj" fmla="val 5294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4562856" y="416966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121%</a:t>
            </a:r>
            <a:endParaRPr lang="en-US" sz="3000" dirty="0"/>
          </a:p>
        </p:txBody>
      </p:sp>
      <p:sp>
        <p:nvSpPr>
          <p:cNvPr id="29" name="Text 25"/>
          <p:cNvSpPr/>
          <p:nvPr/>
        </p:nvSpPr>
        <p:spPr>
          <a:xfrm>
            <a:off x="4562856" y="491947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 REVENUE RETENTION</a:t>
            </a:r>
            <a:endParaRPr lang="en-US" sz="900" dirty="0"/>
          </a:p>
        </p:txBody>
      </p:sp>
      <p:sp>
        <p:nvSpPr>
          <p:cNvPr id="30" name="Text 26"/>
          <p:cNvSpPr/>
          <p:nvPr/>
        </p:nvSpPr>
        <p:spPr>
          <a:xfrm>
            <a:off x="4562856" y="517550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Expansion-positive</a:t>
            </a:r>
            <a:endParaRPr lang="en-US" sz="1050" dirty="0"/>
          </a:p>
        </p:txBody>
      </p:sp>
      <p:sp>
        <p:nvSpPr>
          <p:cNvPr id="31" name="Shape 27"/>
          <p:cNvSpPr/>
          <p:nvPr/>
        </p:nvSpPr>
        <p:spPr>
          <a:xfrm>
            <a:off x="8156448" y="4023360"/>
            <a:ext cx="3502152" cy="1554480"/>
          </a:xfrm>
          <a:prstGeom prst="roundRect">
            <a:avLst>
              <a:gd name="adj" fmla="val 5294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32" name="Text 28"/>
          <p:cNvSpPr/>
          <p:nvPr/>
        </p:nvSpPr>
        <p:spPr>
          <a:xfrm>
            <a:off x="8357616" y="416966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</a:t>
            </a:r>
            <a:endParaRPr lang="en-US" sz="3000" dirty="0"/>
          </a:p>
        </p:txBody>
      </p:sp>
      <p:sp>
        <p:nvSpPr>
          <p:cNvPr id="33" name="Text 29"/>
          <p:cNvSpPr/>
          <p:nvPr/>
        </p:nvSpPr>
        <p:spPr>
          <a:xfrm>
            <a:off x="8357616" y="491947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RULE OF 40 SCORE</a:t>
            </a:r>
            <a:endParaRPr lang="en-US" sz="900" dirty="0"/>
          </a:p>
        </p:txBody>
      </p:sp>
      <p:sp>
        <p:nvSpPr>
          <p:cNvPr id="34" name="Text 30"/>
          <p:cNvSpPr/>
          <p:nvPr/>
        </p:nvSpPr>
        <p:spPr>
          <a:xfrm>
            <a:off x="8357616" y="517550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Growth% + margin%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GTM ENGINE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repeatable motion, not heroics.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6809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PLG top of funnel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6809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default-alive check converts at 6% to paid. 40+ deals closed founder-led before the first AE.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36168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56285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56285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Sales-assist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456285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playbook a non-founder can run for board-tier "scale" accounts.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644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5761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835761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Expansion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835761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founder, expand to finance + board seats. NRR 121% does the heavy lifting.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MOAT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compounds.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377440"/>
            <a:ext cx="53949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Proprietary default-alive accuracy from live cross-company data the model cannot access.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lock-in: Runwise becomes the board’s single source of truth for survival.</a:t>
            </a:r>
            <a:endParaRPr lang="en-US" sz="1500" dirty="0"/>
          </a:p>
          <a:p>
            <a:pPr marL="342900" indent="-342900">
              <a:lnSpc>
                <a:spcPct val="105000"/>
              </a:lnSpc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depth (bank + accounting + billing) creates real switching cost.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6126480" y="2377440"/>
            <a:ext cx="5303520" cy="2651760"/>
          </a:xfrm>
          <a:prstGeom prst="roundRect">
            <a:avLst>
              <a:gd name="adj" fmla="val 3103"/>
            </a:avLst>
          </a:prstGeom>
          <a:solidFill>
            <a:srgbClr val="1E1E2A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345936" y="2542032"/>
            <a:ext cx="4864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34D3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AI-COMMODITISATION DEFENCE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6345936" y="2871216"/>
            <a:ext cx="4864608" cy="2048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5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own the workflow and the data, not the model. When the next foundation model ships for free, our moat deepens — it does not evaporate. That is the difference between a system of record and a wrapper.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TEAM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Operators, scaling deliberately.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CEO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6809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Alex Rivera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6809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Two-time founder. Sets pace and capital discipline.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36168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56285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CTO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56285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 Okafor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456285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Ex-fintech infra. Owns the real-time data platform.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644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5761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VP Sales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835761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Hiring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835761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A-round hire, brought in only after the playbook is written and proven.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ASK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Raising $12M to reach $10M ARR.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SERIES A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377440"/>
            <a:ext cx="53949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$12M Series A to scale from $2.4M to ~$10M ARR over 24 months while holding burn multiple &lt; 1.5×.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sales-assist engine and the board-reporting product line.</a:t>
            </a:r>
            <a:endParaRPr lang="en-US" sz="1500" dirty="0"/>
          </a:p>
          <a:p>
            <a:pPr marL="342900" indent="-342900">
              <a:lnSpc>
                <a:spcPct val="105000"/>
              </a:lnSpc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dollar tied to a written milestone, stress-tested at 50% of plan.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6126480" y="23774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327648" y="25237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45%</a:t>
            </a:r>
            <a:endParaRPr lang="en-US" sz="3000" dirty="0"/>
          </a:p>
        </p:txBody>
      </p:sp>
      <p:sp>
        <p:nvSpPr>
          <p:cNvPr id="14" name="Text 10"/>
          <p:cNvSpPr/>
          <p:nvPr/>
        </p:nvSpPr>
        <p:spPr>
          <a:xfrm>
            <a:off x="6327648" y="31546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GO-TO-MARKET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8869680" y="23774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9070848" y="25237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35%</a:t>
            </a:r>
            <a:endParaRPr lang="en-US" sz="3000" dirty="0"/>
          </a:p>
        </p:txBody>
      </p:sp>
      <p:sp>
        <p:nvSpPr>
          <p:cNvPr id="17" name="Text 13"/>
          <p:cNvSpPr/>
          <p:nvPr/>
        </p:nvSpPr>
        <p:spPr>
          <a:xfrm>
            <a:off x="9070848" y="31546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PRODUCT &amp; ENG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6126480" y="37490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327648" y="38953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3000" dirty="0"/>
          </a:p>
        </p:txBody>
      </p:sp>
      <p:sp>
        <p:nvSpPr>
          <p:cNvPr id="20" name="Text 16"/>
          <p:cNvSpPr/>
          <p:nvPr/>
        </p:nvSpPr>
        <p:spPr>
          <a:xfrm>
            <a:off x="6327648" y="45262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CUSTOMER SUCCESS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8869680" y="37490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9070848" y="38953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5%</a:t>
            </a:r>
            <a:endParaRPr lang="en-US" sz="3000" dirty="0"/>
          </a:p>
        </p:txBody>
      </p:sp>
      <p:sp>
        <p:nvSpPr>
          <p:cNvPr id="23" name="Text 19"/>
          <p:cNvSpPr/>
          <p:nvPr/>
        </p:nvSpPr>
        <p:spPr>
          <a:xfrm>
            <a:off x="9070848" y="45262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BUFFER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IdeaProof Research</dc:creator>
  <cp:lastModifiedBy>IdeaProof Research</cp:lastModifiedBy>
  <cp:revision>1</cp:revision>
  <dcterms:created xsi:type="dcterms:W3CDTF">2026-07-23T19:44:41Z</dcterms:created>
  <dcterms:modified xsi:type="dcterms:W3CDTF">2026-07-23T19:44:41Z</dcterms:modified>
</cp:coreProperties>
</file>