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ARR</c:v>
                </c:pt>
              </c:strCache>
            </c:strRef>
          </c:tx>
          <c:spPr>
            <a:solidFill>
              <a:srgbClr val="7C4DEF"/>
            </a:solidFill>
            <a:ln w="38100" cap="flat">
              <a:solidFill>
                <a:srgbClr val="7C4DE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5F3FB"/>
                    </a:solidFill>
                    <a:latin typeface="Consola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7C4DEF"/>
              </a:solidFill>
              <a:ln w="9525" cap="flat">
                <a:solidFill>
                  <a:srgbClr val="7C4DE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Q5</c:v>
                  </c:pt>
                  <c:pt idx="5">
                    <c:v>Q6</c:v>
                  </c:pt>
                  <c:pt idx="6">
                    <c:v>Q7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0.1</c:v>
                </c:pt>
                <c:pt idx="1">
                  <c:v>0.2</c:v>
                </c:pt>
                <c:pt idx="2">
                  <c:v>0.35</c:v>
                </c:pt>
                <c:pt idx="3">
                  <c:v>0.6</c:v>
                </c:pt>
                <c:pt idx="4">
                  <c:v>0.9</c:v>
                </c:pt>
                <c:pt idx="5">
                  <c:v>1.4</c:v>
                </c:pt>
                <c:pt idx="6">
                  <c:v>2.4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5F3FB"/>
                  </a:solidFill>
                  <a:latin typeface="Consolas"/>
                </a:defRPr>
              </a:pPr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30303F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B7B2C7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0303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30303F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36E85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Replace company name, tagline and the four headline metrics with your own. Keep the tagline to one repeatable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day = one idea per slide, read from the back row. This is your hook.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words. If they remember nothing else, they remember Connect → Compute → Alert.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hockey stick plus the burn multiple: growth AND efficiency in one glance.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number that makes the market feel inevitable.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ask, the one-liner, and a single contact. Nothing else.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/ppt/charts/chart3.xm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glow_tea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4023360"/>
            <a:ext cx="6583680" cy="3657600"/>
          </a:xfrm>
          <a:prstGeom prst="rect">
            <a:avLst/>
          </a:prstGeom>
        </p:spPr>
      </p:pic>
      <p:pic>
        <p:nvPicPr>
          <p:cNvPr id="4" name="Image 2" descr="/home/claude/ip/logo_trim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02920"/>
            <a:ext cx="310896" cy="346904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987552" y="4572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300" dirty="0"/>
          </a:p>
        </p:txBody>
      </p:sp>
      <p:sp>
        <p:nvSpPr>
          <p:cNvPr id="6" name="Text 1"/>
          <p:cNvSpPr/>
          <p:nvPr/>
        </p:nvSpPr>
        <p:spPr>
          <a:xfrm>
            <a:off x="2487168" y="457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 PITCH TEMPLATES</a:t>
            </a:r>
            <a:endParaRPr lang="en-US" sz="1000" dirty="0"/>
          </a:p>
        </p:txBody>
      </p:sp>
      <p:sp>
        <p:nvSpPr>
          <p:cNvPr id="7" name="Text 2"/>
          <p:cNvSpPr/>
          <p:nvPr/>
        </p:nvSpPr>
        <p:spPr>
          <a:xfrm>
            <a:off x="566928" y="214884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· 2026</a:t>
            </a:r>
            <a:endParaRPr lang="en-US" sz="1200" dirty="0"/>
          </a:p>
        </p:txBody>
      </p:sp>
      <p:sp>
        <p:nvSpPr>
          <p:cNvPr id="8" name="Text 3"/>
          <p:cNvSpPr/>
          <p:nvPr/>
        </p:nvSpPr>
        <p:spPr>
          <a:xfrm>
            <a:off x="566928" y="251460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58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Runwise</a:t>
            </a:r>
            <a:endParaRPr lang="en-US" sz="5800" dirty="0"/>
          </a:p>
        </p:txBody>
      </p:sp>
      <p:sp>
        <p:nvSpPr>
          <p:cNvPr id="9" name="Text 4"/>
          <p:cNvSpPr/>
          <p:nvPr/>
        </p:nvSpPr>
        <p:spPr>
          <a:xfrm>
            <a:off x="566928" y="41605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Default-alive, on autopilot. Founders always know if they will make it — in real time.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566928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2400" dirty="0"/>
          </a:p>
        </p:txBody>
      </p:sp>
      <p:sp>
        <p:nvSpPr>
          <p:cNvPr id="11" name="Text 6"/>
          <p:cNvSpPr/>
          <p:nvPr/>
        </p:nvSpPr>
        <p:spPr>
          <a:xfrm>
            <a:off x="566928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ARR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3399282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3399282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MOM GROWTH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6231636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640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6231636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TEAMS</a:t>
            </a:r>
            <a:endParaRPr lang="en-US" sz="900" dirty="0"/>
          </a:p>
        </p:txBody>
      </p:sp>
      <p:sp>
        <p:nvSpPr>
          <p:cNvPr id="16" name="Text 11"/>
          <p:cNvSpPr/>
          <p:nvPr/>
        </p:nvSpPr>
        <p:spPr>
          <a:xfrm>
            <a:off x="9063990" y="5669280"/>
            <a:ext cx="255803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$12M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9063990" y="6144768"/>
            <a:ext cx="255803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RAISING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PROBLEM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011680"/>
            <a:ext cx="5029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E853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50%</a:t>
            </a:r>
            <a:endParaRPr lang="en-US" sz="15000" dirty="0"/>
          </a:p>
        </p:txBody>
      </p:sp>
      <p:sp>
        <p:nvSpPr>
          <p:cNvPr id="12" name="Text 8"/>
          <p:cNvSpPr/>
          <p:nvPr/>
        </p:nvSpPr>
        <p:spPr>
          <a:xfrm>
            <a:off x="566928" y="4023360"/>
            <a:ext cx="65836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2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founders cannot answer "are you default alive?"</a:t>
            </a:r>
            <a:endParaRPr lang="en-US" sz="2600" dirty="0"/>
          </a:p>
        </p:txBody>
      </p:sp>
      <p:sp>
        <p:nvSpPr>
          <p:cNvPr id="13" name="Text 9"/>
          <p:cNvSpPr/>
          <p:nvPr/>
        </p:nvSpPr>
        <p:spPr>
          <a:xfrm>
            <a:off x="566928" y="50292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find out they are out of runway 3–6 months too late — and take the zombie raise.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SOLUTION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Runway becomes a live vital sign.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743200"/>
            <a:ext cx="3502152" cy="2377440"/>
          </a:xfrm>
          <a:prstGeom prst="roundRect">
            <a:avLst>
              <a:gd name="adj" fmla="val 3462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68096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8096" y="331012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68096" y="3730752"/>
            <a:ext cx="30998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+ accounting + billing in minutes.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4361688" y="2743200"/>
            <a:ext cx="3502152" cy="2377440"/>
          </a:xfrm>
          <a:prstGeom prst="roundRect">
            <a:avLst>
              <a:gd name="adj" fmla="val 3462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4562856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4562856" y="331012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Compute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562856" y="3730752"/>
            <a:ext cx="30998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default-alive date &amp; burn multiple.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156448" y="2743200"/>
            <a:ext cx="3502152" cy="2377440"/>
          </a:xfrm>
          <a:prstGeom prst="roundRect">
            <a:avLst>
              <a:gd name="adj" fmla="val 3462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357616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57616" y="3310128"/>
            <a:ext cx="30998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8357616" y="3730752"/>
            <a:ext cx="30998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Warned 4–6 months before the wall.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TRACTION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working.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566928" y="2286000"/>
            <a:ext cx="6766560" cy="3566160"/>
          </a:xfrm>
          <a:prstGeom prst="roundRect">
            <a:avLst>
              <a:gd name="adj" fmla="val 2308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95528" y="239572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B7B2C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ARR ($M)</a:t>
            </a:r>
            <a:endParaRPr lang="en-US" sz="100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749808" y="2697480"/>
          <a:ext cx="6400800" cy="3017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4" name="Shape 9"/>
          <p:cNvSpPr/>
          <p:nvPr/>
        </p:nvSpPr>
        <p:spPr>
          <a:xfrm>
            <a:off x="7589520" y="2286000"/>
            <a:ext cx="3502152" cy="1143000"/>
          </a:xfrm>
          <a:prstGeom prst="roundRect">
            <a:avLst>
              <a:gd name="adj" fmla="val 72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7790688" y="2432304"/>
            <a:ext cx="313639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3000" dirty="0"/>
          </a:p>
        </p:txBody>
      </p:sp>
      <p:sp>
        <p:nvSpPr>
          <p:cNvPr id="16" name="Text 11"/>
          <p:cNvSpPr/>
          <p:nvPr/>
        </p:nvSpPr>
        <p:spPr>
          <a:xfrm>
            <a:off x="7790688" y="297180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ARR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7589520" y="3538728"/>
            <a:ext cx="3502152" cy="1143000"/>
          </a:xfrm>
          <a:prstGeom prst="roundRect">
            <a:avLst>
              <a:gd name="adj" fmla="val 7200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7790688" y="3685032"/>
            <a:ext cx="313639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15%</a:t>
            </a:r>
            <a:endParaRPr lang="en-US" sz="3000" dirty="0"/>
          </a:p>
        </p:txBody>
      </p:sp>
      <p:sp>
        <p:nvSpPr>
          <p:cNvPr id="19" name="Text 14"/>
          <p:cNvSpPr/>
          <p:nvPr/>
        </p:nvSpPr>
        <p:spPr>
          <a:xfrm>
            <a:off x="7790688" y="4224528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MOM</a:t>
            </a:r>
            <a:endParaRPr lang="en-US" sz="900" dirty="0"/>
          </a:p>
        </p:txBody>
      </p:sp>
      <p:sp>
        <p:nvSpPr>
          <p:cNvPr id="20" name="Shape 15"/>
          <p:cNvSpPr/>
          <p:nvPr/>
        </p:nvSpPr>
        <p:spPr>
          <a:xfrm>
            <a:off x="7589520" y="4791456"/>
            <a:ext cx="3502152" cy="1060704"/>
          </a:xfrm>
          <a:prstGeom prst="roundRect">
            <a:avLst>
              <a:gd name="adj" fmla="val 7759"/>
            </a:avLst>
          </a:prstGeom>
          <a:solidFill>
            <a:srgbClr val="171721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7790688" y="4937760"/>
            <a:ext cx="313639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1.1×</a:t>
            </a:r>
            <a:endParaRPr lang="en-US" sz="3000" dirty="0"/>
          </a:p>
        </p:txBody>
      </p:sp>
      <p:sp>
        <p:nvSpPr>
          <p:cNvPr id="22" name="Text 17"/>
          <p:cNvSpPr/>
          <p:nvPr/>
        </p:nvSpPr>
        <p:spPr>
          <a:xfrm>
            <a:off x="7790688" y="5394960"/>
            <a:ext cx="3136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spc="15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BURN MULTIPLE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MARKET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103120"/>
            <a:ext cx="7315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A78B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50,000</a:t>
            </a:r>
            <a:endParaRPr lang="en-US" sz="12000" dirty="0"/>
          </a:p>
        </p:txBody>
      </p:sp>
      <p:sp>
        <p:nvSpPr>
          <p:cNvPr id="12" name="Text 8"/>
          <p:cNvSpPr/>
          <p:nvPr/>
        </p:nvSpPr>
        <p:spPr>
          <a:xfrm>
            <a:off x="566928" y="38404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VC-backed startups have not raised since 2023.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566928" y="466344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one of them needs to know its default-alive date. $2.4B TAM, structural and growing.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ip/glow_vio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0" y="-822960"/>
            <a:ext cx="6309360" cy="3566160"/>
          </a:xfrm>
          <a:prstGeom prst="rect">
            <a:avLst/>
          </a:prstGeom>
        </p:spPr>
      </p:pic>
      <p:pic>
        <p:nvPicPr>
          <p:cNvPr id="3" name="Image 1" descr="/home/claude/ip/logo_tr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365760"/>
            <a:ext cx="219456" cy="24487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59536" y="329184"/>
            <a:ext cx="2743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F3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050024" y="329184"/>
            <a:ext cx="4572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6675120" y="2011680"/>
            <a:ext cx="5212080" cy="51206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r" indent="0" marL="0">
              <a:buNone/>
            </a:pPr>
            <a:r>
              <a:rPr lang="en-US" sz="34000" b="1" dirty="0">
                <a:solidFill>
                  <a:srgbClr val="1717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34000" dirty="0"/>
          </a:p>
        </p:txBody>
      </p:sp>
      <p:sp>
        <p:nvSpPr>
          <p:cNvPr id="7" name="Text 3"/>
          <p:cNvSpPr/>
          <p:nvPr/>
        </p:nvSpPr>
        <p:spPr>
          <a:xfrm>
            <a:off x="566928" y="1051560"/>
            <a:ext cx="8229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E8534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ASK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66928" y="1417320"/>
            <a:ext cx="11055096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40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Raising $12M.</a:t>
            </a:r>
            <a:endParaRPr lang="en-US" sz="4000" dirty="0"/>
          </a:p>
        </p:txBody>
      </p:sp>
      <p:sp>
        <p:nvSpPr>
          <p:cNvPr id="9" name="Text 5"/>
          <p:cNvSpPr/>
          <p:nvPr/>
        </p:nvSpPr>
        <p:spPr>
          <a:xfrm>
            <a:off x="566928" y="641908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IDEAPROOF.IO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6135624" y="641908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36E8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 PITCH DECK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66928" y="251460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2400" b="1" dirty="0">
                <a:solidFill>
                  <a:srgbClr val="F5F3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scale from $2.4M to $10M ARR while staying default-alive.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566928" y="3566160"/>
            <a:ext cx="64008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A, led. Terms in the data room.</a:t>
            </a:r>
            <a:endParaRPr lang="en-US" sz="1550" dirty="0"/>
          </a:p>
          <a:p>
            <a:pPr marL="342900" indent="-342900">
              <a:lnSpc>
                <a:spcPct val="105000"/>
              </a:lnSpc>
              <a:spcAft>
                <a:spcPts val="1000"/>
              </a:spcAft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Team, traction and unit economics all point the same direction.</a:t>
            </a:r>
            <a:endParaRPr lang="en-US" sz="1550" dirty="0"/>
          </a:p>
          <a:p>
            <a:pPr marL="342900" indent="-342900">
              <a:lnSpc>
                <a:spcPct val="105000"/>
              </a:lnSpc>
              <a:buSzPct val="100000"/>
              <a:buChar char="•"/>
            </a:pPr>
            <a:r>
              <a:rPr lang="en-US" sz="1550" dirty="0">
                <a:solidFill>
                  <a:srgbClr val="B7B2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10% that live are systematic. So are we.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8138160" y="2514600"/>
            <a:ext cx="3291840" cy="2194560"/>
          </a:xfrm>
          <a:prstGeom prst="roundRect">
            <a:avLst>
              <a:gd name="adj" fmla="val 3750"/>
            </a:avLst>
          </a:prstGeom>
          <a:solidFill>
            <a:srgbClr val="1E1E2A"/>
          </a:solidFill>
          <a:ln w="9525">
            <a:solidFill>
              <a:srgbClr val="30303F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357616" y="2679192"/>
            <a:ext cx="2852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34D39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LET’S TALK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8357616" y="3008376"/>
            <a:ext cx="2852928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alex@runwise.io</a:t>
            </a:r>
            <a:endParaRPr lang="en-US" sz="13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runwise.io/investors</a:t>
            </a:r>
            <a:endParaRPr lang="en-US" sz="1300" dirty="0"/>
          </a:p>
          <a:p>
            <a:pPr indent="0" marL="0">
              <a:lnSpc>
                <a:spcPct val="108000"/>
              </a:lnSpc>
              <a:buNone/>
            </a:pPr>
            <a:endParaRPr lang="en-US" sz="13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5F3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with IdeaProof.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IdeaProof Research</dc:creator>
  <cp:lastModifiedBy>IdeaProof Research</cp:lastModifiedBy>
  <cp:revision>1</cp:revision>
  <dcterms:created xsi:type="dcterms:W3CDTF">2026-07-23T19:44:41Z</dcterms:created>
  <dcterms:modified xsi:type="dcterms:W3CDTF">2026-07-23T19:44:41Z</dcterms:modified>
</cp:coreProperties>
</file>