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Replace company name, tagline and the four headline metrics with your own. Keep the tagline to one repeatable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the raise to a milestone, not a runway interval. State exactly what the money buys.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pain, not the product. The stat should be the most alarming true number about your customer.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now = the unlock. Tie it to a shift that did not exist 2–3 years ago.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sentence per line. The solution should map 1:1 to the problem bullets.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Show, do not tell. In a live pitch, replace this with two product screenshots.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Pre-seed traction = evidence of demand. Paid pilots and LOIs beat vanity signups.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Size bottom-up: customers × price. Show the maths, not a percentage of a huge TAM.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pricing legible. Show the expansion path even at pre-seed.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Founder-market fit is the earliest predictor at pre-seed. Say why THIS team, for THIS problem, now.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glow_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4023360"/>
            <a:ext cx="6583680" cy="3657600"/>
          </a:xfrm>
          <a:prstGeom prst="rect">
            <a:avLst/>
          </a:prstGeom>
        </p:spPr>
      </p:pic>
      <p:pic>
        <p:nvPicPr>
          <p:cNvPr id="4" name="Image 2" descr="/home/claude/ip/logo_trim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2920"/>
            <a:ext cx="310896" cy="34690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987552" y="457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300" dirty="0"/>
          </a:p>
        </p:txBody>
      </p:sp>
      <p:sp>
        <p:nvSpPr>
          <p:cNvPr id="6" name="Text 1"/>
          <p:cNvSpPr/>
          <p:nvPr/>
        </p:nvSpPr>
        <p:spPr>
          <a:xfrm>
            <a:off x="2487168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 PITCH TEMPLATES</a:t>
            </a:r>
            <a:endParaRPr lang="en-US" sz="1000" dirty="0"/>
          </a:p>
        </p:txBody>
      </p:sp>
      <p:sp>
        <p:nvSpPr>
          <p:cNvPr id="7" name="Text 2"/>
          <p:cNvSpPr/>
          <p:nvPr/>
        </p:nvSpPr>
        <p:spPr>
          <a:xfrm>
            <a:off x="566928" y="214884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· 2026</a:t>
            </a:r>
            <a:endParaRPr lang="en-US" sz="1200" dirty="0"/>
          </a:p>
        </p:txBody>
      </p:sp>
      <p:sp>
        <p:nvSpPr>
          <p:cNvPr id="8" name="Text 3"/>
          <p:cNvSpPr/>
          <p:nvPr/>
        </p:nvSpPr>
        <p:spPr>
          <a:xfrm>
            <a:off x="566928" y="25146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58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Runwise</a:t>
            </a:r>
            <a:endParaRPr lang="en-US" sz="5800" dirty="0"/>
          </a:p>
        </p:txBody>
      </p:sp>
      <p:sp>
        <p:nvSpPr>
          <p:cNvPr id="9" name="Text 4"/>
          <p:cNvSpPr/>
          <p:nvPr/>
        </p:nvSpPr>
        <p:spPr>
          <a:xfrm>
            <a:off x="566928" y="41605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Runway intelligence for founders. Know your default-alive date in real time.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566928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$750K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566928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RAISING · SAFE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3399282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3399282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 PARTNERS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6231636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6231636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FOUNDER INTERVIEWS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9063990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063990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LIVE Q3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$750K to prove the loop.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$750K on a SAFE to reach 50 paying teams and $15K MRR within 12 months.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GA, convert the 8 design partners, and prove a repeatable self-serve motion.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 that de-risks the seed round: default-alive accuracy validated across 50 live companies.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276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60%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63276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PRODUCT &amp; ENG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8869680" y="23774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9070848" y="25237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9070848" y="31546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GO-TO-MARKET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61264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327648" y="3895344"/>
            <a:ext cx="219456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3000" dirty="0"/>
          </a:p>
        </p:txBody>
      </p:sp>
      <p:sp>
        <p:nvSpPr>
          <p:cNvPr id="20" name="Text 16"/>
          <p:cNvSpPr/>
          <p:nvPr/>
        </p:nvSpPr>
        <p:spPr>
          <a:xfrm>
            <a:off x="6327648" y="45262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RUNWAY BUFFER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8869680" y="3749040"/>
            <a:ext cx="2560320" cy="1234440"/>
          </a:xfrm>
          <a:prstGeom prst="roundRect">
            <a:avLst>
              <a:gd name="adj" fmla="val 6667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089136" y="3913632"/>
            <a:ext cx="21214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⚠  OUR OWN RULE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9089136" y="4242816"/>
            <a:ext cx="2121408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run the 50Q pre-mortem quarterly.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PROBLEM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Founders fly blind on runway.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468880"/>
            <a:ext cx="3108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E8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9600" dirty="0"/>
          </a:p>
        </p:txBody>
      </p:sp>
      <p:sp>
        <p:nvSpPr>
          <p:cNvPr id="12" name="Text 8"/>
          <p:cNvSpPr/>
          <p:nvPr/>
        </p:nvSpPr>
        <p:spPr>
          <a:xfrm>
            <a:off x="566928" y="3749040"/>
            <a:ext cx="45720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founders cannot answer "are you default alive?" — Paul Graham / YC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6035040" y="2331720"/>
            <a:ext cx="539496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Optimism bias makes teams miss their own timelines by 30–70% (Kahneman &amp; Tversky).</a:t>
            </a:r>
            <a:endParaRPr lang="en-US" sz="150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median startup goes from "12 months of runway" to "we need a bridge" in 7 months (Carta).</a:t>
            </a:r>
            <a:endParaRPr lang="en-US" sz="150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time the dashboard is built by hand, the honest decision window has already closed.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NOW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window just opened.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banking APIs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Bank, accounting and billing data is finally accessible in real time via a single integration layer.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parsing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Messy financial data can now be normalised and categorised automatically, at near-zero cost.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Post-ZIRP discipline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efficiency is no longer optional. Every board now asks the default-alive question.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SOLUTION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Runwise makes runway a live number.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377440"/>
            <a:ext cx="53949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your bank, accounting and billing in minutes — no spreadsheets.</a:t>
            </a:r>
            <a:endParaRPr lang="en-US" sz="155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Runwise computes your default-alive date, burn multiple and net-new ARR continuously.</a:t>
            </a:r>
            <a:endParaRPr lang="en-US" sz="155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alerts you 4–6 months before the danger window, while the decision is still cheap.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6126480" y="2377440"/>
            <a:ext cx="5303520" cy="2651760"/>
          </a:xfrm>
          <a:prstGeom prst="roundRect">
            <a:avLst>
              <a:gd name="adj" fmla="val 3103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45936" y="2542032"/>
            <a:ext cx="4864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THE INSIGHT WE SELL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345936" y="2871216"/>
            <a:ext cx="4864608" cy="2048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Runway is not a quarterly slide — it is a live vital sign. The founders who survive check it on a schedule, not in a panic. Runwise makes that schedule automatic.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PRODUCT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→ Compute → Alert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3502152" cy="2834640"/>
          </a:xfrm>
          <a:prstGeom prst="roundRect">
            <a:avLst>
              <a:gd name="adj" fmla="val 290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309981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links to Mercury, Stripe, QuickBooks, Xero. Data flows in read-only and stays encrypted.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331720"/>
            <a:ext cx="3502152" cy="2834640"/>
          </a:xfrm>
          <a:prstGeom prst="roundRect">
            <a:avLst>
              <a:gd name="adj" fmla="val 290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319272"/>
            <a:ext cx="309981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default-alive date, burn multiple, net-new ARR, and a 12-month cash projection.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331720"/>
            <a:ext cx="3502152" cy="2834640"/>
          </a:xfrm>
          <a:prstGeom prst="roundRect">
            <a:avLst>
              <a:gd name="adj" fmla="val 290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289864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319272"/>
            <a:ext cx="309981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Slack + email alerts when burn multiple crosses 1.5× or runway drops below 9 months.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EARLY VALIDATION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pull is already there.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478024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68096" y="342900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FOUNDER INTERVIEWS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3364992" y="233172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3566160" y="2478024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</a:t>
            </a:r>
            <a:endParaRPr lang="en-US" sz="3000" dirty="0"/>
          </a:p>
        </p:txBody>
      </p:sp>
      <p:sp>
        <p:nvSpPr>
          <p:cNvPr id="16" name="Text 12"/>
          <p:cNvSpPr/>
          <p:nvPr/>
        </p:nvSpPr>
        <p:spPr>
          <a:xfrm>
            <a:off x="3566160" y="342900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WAITLIST SIGNUPS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6163056" y="233172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364224" y="2478024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3000" dirty="0"/>
          </a:p>
        </p:txBody>
      </p:sp>
      <p:sp>
        <p:nvSpPr>
          <p:cNvPr id="19" name="Text 15"/>
          <p:cNvSpPr/>
          <p:nvPr/>
        </p:nvSpPr>
        <p:spPr>
          <a:xfrm>
            <a:off x="6364224" y="3429000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DESIGN-PARTNER LOIS</a:t>
            </a:r>
            <a:endParaRPr lang="en-US" sz="900" dirty="0"/>
          </a:p>
        </p:txBody>
      </p:sp>
      <p:sp>
        <p:nvSpPr>
          <p:cNvPr id="20" name="Shape 16"/>
          <p:cNvSpPr/>
          <p:nvPr/>
        </p:nvSpPr>
        <p:spPr>
          <a:xfrm>
            <a:off x="8961120" y="2331720"/>
            <a:ext cx="2697480" cy="1554480"/>
          </a:xfrm>
          <a:prstGeom prst="roundRect">
            <a:avLst>
              <a:gd name="adj" fmla="val 5294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9162288" y="2478024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73%</a:t>
            </a:r>
            <a:endParaRPr lang="en-US" sz="3000" dirty="0"/>
          </a:p>
        </p:txBody>
      </p:sp>
      <p:sp>
        <p:nvSpPr>
          <p:cNvPr id="22" name="Text 18"/>
          <p:cNvSpPr/>
          <p:nvPr/>
        </p:nvSpPr>
        <p:spPr>
          <a:xfrm>
            <a:off x="9162288" y="34290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SAID "TAKE MY MONEY"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566928" y="4160520"/>
            <a:ext cx="11055096" cy="1371600"/>
          </a:xfrm>
          <a:prstGeom prst="roundRect">
            <a:avLst>
              <a:gd name="adj" fmla="val 6000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86384" y="4325112"/>
            <a:ext cx="10616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7C4D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◆  WHAT A DESIGN PARTNER TOLD US</a:t>
            </a:r>
            <a:endParaRPr lang="en-US" sz="1050" dirty="0"/>
          </a:p>
        </p:txBody>
      </p:sp>
      <p:sp>
        <p:nvSpPr>
          <p:cNvPr id="25" name="Text 21"/>
          <p:cNvSpPr/>
          <p:nvPr/>
        </p:nvSpPr>
        <p:spPr>
          <a:xfrm>
            <a:off x="786384" y="4654296"/>
            <a:ext cx="1061618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rebuild this in a spreadsheet every Monday and it is always three weeks out of date. If you automate the default-alive number I will pay today." — Seed-stage founder, 14-person team.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MARKET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Bottom-up, not top-down.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$2.4B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6809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TAM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6809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VC-backed &amp; bootstrapped SaaS globally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36168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$480M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456285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56285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Seed–Series B teams in US &amp; EU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8156448" y="2468880"/>
            <a:ext cx="3502152" cy="2011680"/>
          </a:xfrm>
          <a:prstGeom prst="roundRect">
            <a:avLst>
              <a:gd name="adj" fmla="val 4091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615184"/>
            <a:ext cx="31363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$36M</a:t>
            </a:r>
            <a:endParaRPr lang="en-US" sz="3000" dirty="0"/>
          </a:p>
        </p:txBody>
      </p:sp>
      <p:sp>
        <p:nvSpPr>
          <p:cNvPr id="21" name="Text 17"/>
          <p:cNvSpPr/>
          <p:nvPr/>
        </p:nvSpPr>
        <p:spPr>
          <a:xfrm>
            <a:off x="8357616" y="382219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SOM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357616" y="407822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3-yr obtainable at $299 ARPU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66928" y="4800600"/>
            <a:ext cx="1105509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~50,000 VC-backed startups have not raised since 2023 — every one of them needs to know its default-alive date.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Simple, recurring, expandable.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468880"/>
            <a:ext cx="3502152" cy="2103120"/>
          </a:xfrm>
          <a:prstGeom prst="roundRect">
            <a:avLst>
              <a:gd name="adj" fmla="val 391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615184"/>
            <a:ext cx="3136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$99</a:t>
            </a:r>
            <a:endParaRPr lang="en-US" sz="3000" dirty="0"/>
          </a:p>
        </p:txBody>
      </p:sp>
      <p:sp>
        <p:nvSpPr>
          <p:cNvPr id="13" name="Text 9"/>
          <p:cNvSpPr/>
          <p:nvPr/>
        </p:nvSpPr>
        <p:spPr>
          <a:xfrm>
            <a:off x="768096" y="39136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STARTER / MO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768096" y="41696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&amp; pre-seed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4361688" y="2468880"/>
            <a:ext cx="3502152" cy="2103120"/>
          </a:xfrm>
          <a:prstGeom prst="roundRect">
            <a:avLst>
              <a:gd name="adj" fmla="val 391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615184"/>
            <a:ext cx="3136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$299</a:t>
            </a:r>
            <a:endParaRPr lang="en-US" sz="3000" dirty="0"/>
          </a:p>
        </p:txBody>
      </p:sp>
      <p:sp>
        <p:nvSpPr>
          <p:cNvPr id="17" name="Text 13"/>
          <p:cNvSpPr/>
          <p:nvPr/>
        </p:nvSpPr>
        <p:spPr>
          <a:xfrm>
            <a:off x="4562856" y="39136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GROWTH / MO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4562856" y="41696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Seed–A, multi-entity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8156448" y="2468880"/>
            <a:ext cx="3502152" cy="2103120"/>
          </a:xfrm>
          <a:prstGeom prst="roundRect">
            <a:avLst>
              <a:gd name="adj" fmla="val 3913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615184"/>
            <a:ext cx="3136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$499</a:t>
            </a:r>
            <a:endParaRPr lang="en-US" sz="3000" dirty="0"/>
          </a:p>
        </p:txBody>
      </p:sp>
      <p:sp>
        <p:nvSpPr>
          <p:cNvPr id="21" name="Text 17"/>
          <p:cNvSpPr/>
          <p:nvPr/>
        </p:nvSpPr>
        <p:spPr>
          <a:xfrm>
            <a:off x="8357616" y="3913632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SCALE / MO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8357616" y="4169664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B+, board reporting</a:t>
            </a:r>
            <a:endParaRPr lang="en-US" sz="1050" dirty="0"/>
          </a:p>
        </p:txBody>
      </p:sp>
      <p:sp>
        <p:nvSpPr>
          <p:cNvPr id="23" name="Text 19"/>
          <p:cNvSpPr/>
          <p:nvPr/>
        </p:nvSpPr>
        <p:spPr>
          <a:xfrm>
            <a:off x="566928" y="4846320"/>
            <a:ext cx="1105509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i="1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with the founder, expand to the finance lead and the board. Target 80%+ gross margin.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by people who lived this.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PRE-SEED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331720"/>
            <a:ext cx="5394960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CEO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289864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Alex Rivera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319272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Two-time founder; last company hit the zombie window at 3 months of cash. Now builds the tool they wish they had.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263640" y="2331720"/>
            <a:ext cx="5394960" cy="2743200"/>
          </a:xfrm>
          <a:prstGeom prst="roundRect">
            <a:avLst>
              <a:gd name="adj" fmla="val 30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64808" y="251460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CTO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6464808" y="289864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 Okafor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6464808" y="3319272"/>
            <a:ext cx="499262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Ex-fintech infra (Plaid-adjacent). Ten years turning messy bank data into reliable real-time signal.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IdeaProof Research</dc:creator>
  <cp:lastModifiedBy>IdeaProof Research</cp:lastModifiedBy>
  <cp:revision>1</cp:revision>
  <dcterms:created xsi:type="dcterms:W3CDTF">2026-07-23T19:44:40Z</dcterms:created>
  <dcterms:modified xsi:type="dcterms:W3CDTF">2026-07-23T19:44:40Z</dcterms:modified>
</cp:coreProperties>
</file>