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MRR</c:v>
                </c:pt>
              </c:strCache>
            </c:strRef>
          </c:tx>
          <c:spPr>
            <a:solidFill>
              <a:srgbClr val="7C4DEF"/>
            </a:solidFill>
            <a:ln w="31750" cap="flat">
              <a:solidFill>
                <a:srgbClr val="7C4DEF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5F3FB"/>
                    </a:solidFill>
                    <a:latin typeface="Consola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7C4DEF"/>
              </a:solidFill>
              <a:ln w="9525" cap="flat">
                <a:solidFill>
                  <a:srgbClr val="7C4DEF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Sheet1!$A$2:$A$10</c:f>
              <c:multiLvlStrCache>
                <c:ptCount val="9"/>
                <c:lvl>
                  <c:pt idx="0">
                    <c:v>M1</c:v>
                  </c:pt>
                  <c:pt idx="1">
                    <c:v>M2</c:v>
                  </c:pt>
                  <c:pt idx="2">
                    <c:v>M3</c:v>
                  </c:pt>
                  <c:pt idx="3">
                    <c:v>M4</c:v>
                  </c:pt>
                  <c:pt idx="4">
                    <c:v>M5</c:v>
                  </c:pt>
                  <c:pt idx="5">
                    <c:v>M6</c:v>
                  </c:pt>
                  <c:pt idx="6">
                    <c:v>M7</c:v>
                  </c:pt>
                  <c:pt idx="7">
                    <c:v>M8</c:v>
                  </c:pt>
                  <c:pt idx="8">
                    <c:v>M9</c:v>
                  </c:pt>
                </c:lvl>
              </c:multiLvlStrCache>
            </c:multiLvl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11</c:v>
                </c:pt>
                <c:pt idx="6">
                  <c:v>14</c:v>
                </c:pt>
                <c:pt idx="7">
                  <c:v>18</c:v>
                </c:pt>
                <c:pt idx="8">
                  <c:v>22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5F3FB"/>
                  </a:solidFill>
                  <a:latin typeface="Consolas"/>
                </a:defRPr>
              </a:pPr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30303F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B7B2C7"/>
                </a:solidFill>
                <a:latin typeface="Consola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30303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30303F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36E85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 slide. Replace company name, tagline and the four headline metrics with your own. Keep the tagline to one repeatable sentence.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seed, sharpen the problem and connect it to money lost.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the solution identical across the raise — consistency signals conviction.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the shape of growth and the quality of retention. NRR &gt; 100% is the headline.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Reinforce that the market is structural, not a fad.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Prove one channel works before you ask to scale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Name the real alternative — usually "do nothing in a spreadsheet".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key early hires if they de-risk execution.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Tie the raise to an ARR milestone and the metric that unlocks the 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/ppt/charts/chart1.xml"/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glow_tea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4400" y="4023360"/>
            <a:ext cx="6583680" cy="3657600"/>
          </a:xfrm>
          <a:prstGeom prst="rect">
            <a:avLst/>
          </a:prstGeom>
        </p:spPr>
      </p:pic>
      <p:pic>
        <p:nvPicPr>
          <p:cNvPr id="4" name="Image 2" descr="/home/claude/ip/logo_trim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502920"/>
            <a:ext cx="310896" cy="346904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987552" y="4572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300" dirty="0"/>
          </a:p>
        </p:txBody>
      </p:sp>
      <p:sp>
        <p:nvSpPr>
          <p:cNvPr id="6" name="Text 1"/>
          <p:cNvSpPr/>
          <p:nvPr/>
        </p:nvSpPr>
        <p:spPr>
          <a:xfrm>
            <a:off x="2487168" y="4572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·  PITCH TEMPLATES</a:t>
            </a:r>
            <a:endParaRPr lang="en-US" sz="1000" dirty="0"/>
          </a:p>
        </p:txBody>
      </p:sp>
      <p:sp>
        <p:nvSpPr>
          <p:cNvPr id="7" name="Text 2"/>
          <p:cNvSpPr/>
          <p:nvPr/>
        </p:nvSpPr>
        <p:spPr>
          <a:xfrm>
            <a:off x="566928" y="214884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SEED · 2026</a:t>
            </a:r>
            <a:endParaRPr lang="en-US" sz="1200" dirty="0"/>
          </a:p>
        </p:txBody>
      </p:sp>
      <p:sp>
        <p:nvSpPr>
          <p:cNvPr id="8" name="Text 3"/>
          <p:cNvSpPr/>
          <p:nvPr/>
        </p:nvSpPr>
        <p:spPr>
          <a:xfrm>
            <a:off x="566928" y="251460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58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Runwise</a:t>
            </a:r>
            <a:endParaRPr lang="en-US" sz="5800" dirty="0"/>
          </a:p>
        </p:txBody>
      </p:sp>
      <p:sp>
        <p:nvSpPr>
          <p:cNvPr id="9" name="Text 4"/>
          <p:cNvSpPr/>
          <p:nvPr/>
        </p:nvSpPr>
        <p:spPr>
          <a:xfrm>
            <a:off x="566928" y="416052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8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Runway intelligence for founders. We turn runway into a live vital sign — and it is already working.</a:t>
            </a:r>
            <a:endParaRPr lang="en-US" sz="1800" dirty="0"/>
          </a:p>
        </p:txBody>
      </p:sp>
      <p:sp>
        <p:nvSpPr>
          <p:cNvPr id="10" name="Text 5"/>
          <p:cNvSpPr/>
          <p:nvPr/>
        </p:nvSpPr>
        <p:spPr>
          <a:xfrm>
            <a:off x="566928" y="5669280"/>
            <a:ext cx="25580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$3M</a:t>
            </a:r>
            <a:endParaRPr lang="en-US" sz="2400" dirty="0"/>
          </a:p>
        </p:txBody>
      </p:sp>
      <p:sp>
        <p:nvSpPr>
          <p:cNvPr id="11" name="Text 6"/>
          <p:cNvSpPr/>
          <p:nvPr/>
        </p:nvSpPr>
        <p:spPr>
          <a:xfrm>
            <a:off x="566928" y="6144768"/>
            <a:ext cx="25580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RAISING · SEED</a:t>
            </a:r>
            <a:endParaRPr lang="en-US" sz="900" dirty="0"/>
          </a:p>
        </p:txBody>
      </p:sp>
      <p:sp>
        <p:nvSpPr>
          <p:cNvPr id="12" name="Text 7"/>
          <p:cNvSpPr/>
          <p:nvPr/>
        </p:nvSpPr>
        <p:spPr>
          <a:xfrm>
            <a:off x="3399282" y="5669280"/>
            <a:ext cx="25580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$22K</a:t>
            </a:r>
            <a:endParaRPr lang="en-US" sz="2400" dirty="0"/>
          </a:p>
        </p:txBody>
      </p:sp>
      <p:sp>
        <p:nvSpPr>
          <p:cNvPr id="13" name="Text 8"/>
          <p:cNvSpPr/>
          <p:nvPr/>
        </p:nvSpPr>
        <p:spPr>
          <a:xfrm>
            <a:off x="3399282" y="6144768"/>
            <a:ext cx="25580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MRR</a:t>
            </a:r>
            <a:endParaRPr lang="en-US" sz="900" dirty="0"/>
          </a:p>
        </p:txBody>
      </p:sp>
      <p:sp>
        <p:nvSpPr>
          <p:cNvPr id="14" name="Text 9"/>
          <p:cNvSpPr/>
          <p:nvPr/>
        </p:nvSpPr>
        <p:spPr>
          <a:xfrm>
            <a:off x="6231636" y="5669280"/>
            <a:ext cx="25580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180</a:t>
            </a:r>
            <a:endParaRPr lang="en-US" sz="2400" dirty="0"/>
          </a:p>
        </p:txBody>
      </p:sp>
      <p:sp>
        <p:nvSpPr>
          <p:cNvPr id="15" name="Text 10"/>
          <p:cNvSpPr/>
          <p:nvPr/>
        </p:nvSpPr>
        <p:spPr>
          <a:xfrm>
            <a:off x="6231636" y="6144768"/>
            <a:ext cx="25580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PAYING TEAMS</a:t>
            </a:r>
            <a:endParaRPr lang="en-US" sz="900" dirty="0"/>
          </a:p>
        </p:txBody>
      </p:sp>
      <p:sp>
        <p:nvSpPr>
          <p:cNvPr id="16" name="Text 11"/>
          <p:cNvSpPr/>
          <p:nvPr/>
        </p:nvSpPr>
        <p:spPr>
          <a:xfrm>
            <a:off x="9063990" y="5669280"/>
            <a:ext cx="25580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108%</a:t>
            </a:r>
            <a:endParaRPr lang="en-US" sz="2400" dirty="0"/>
          </a:p>
        </p:txBody>
      </p:sp>
      <p:sp>
        <p:nvSpPr>
          <p:cNvPr id="17" name="Text 12"/>
          <p:cNvSpPr/>
          <p:nvPr/>
        </p:nvSpPr>
        <p:spPr>
          <a:xfrm>
            <a:off x="9063990" y="6144768"/>
            <a:ext cx="25580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NET REVENUE RETENTION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SEED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PROBLEM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default-alive question goes unanswered.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SEED PITCH DECK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566928" y="2377440"/>
            <a:ext cx="539496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50% of founders cannot answer "are you default alive?" in real time.</a:t>
            </a:r>
            <a:endParaRPr lang="en-US" sz="1550" dirty="0"/>
          </a:p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 discover they are out of runway 3–6 months too late — optimism bias, manual models.</a:t>
            </a:r>
            <a:endParaRPr lang="en-US" sz="1550" dirty="0"/>
          </a:p>
          <a:p>
            <a:pPr marL="342900" indent="-342900">
              <a:lnSpc>
                <a:spcPct val="105000"/>
              </a:lnSpc>
              <a:buSzPct val="100000"/>
              <a:buChar char="•"/>
            </a:pPr>
            <a:r>
              <a:rPr lang="en-US" sz="15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result is the zombie raise: a bridge that buys months without fixing anything.</a:t>
            </a:r>
            <a:endParaRPr lang="en-US" sz="1550" dirty="0"/>
          </a:p>
        </p:txBody>
      </p:sp>
      <p:sp>
        <p:nvSpPr>
          <p:cNvPr id="12" name="Shape 8"/>
          <p:cNvSpPr/>
          <p:nvPr/>
        </p:nvSpPr>
        <p:spPr>
          <a:xfrm>
            <a:off x="6126480" y="2377440"/>
            <a:ext cx="5303520" cy="2651760"/>
          </a:xfrm>
          <a:prstGeom prst="roundRect">
            <a:avLst>
              <a:gd name="adj" fmla="val 3103"/>
            </a:avLst>
          </a:prstGeom>
          <a:solidFill>
            <a:srgbClr val="1E1E2A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345936" y="2542032"/>
            <a:ext cx="4864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⚠  THE COST OF THE GAP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6345936" y="2871216"/>
            <a:ext cx="4864608" cy="2048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5F3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~50,000 VC-backed startups have not raised since 2023. The ones that die rarely die of a bad idea — they die because the runway ran out before the honest decision was made.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SEED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SOLUTION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 → Compute → Alert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SEED PITCH DECK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566928" y="2331720"/>
            <a:ext cx="3502152" cy="2743200"/>
          </a:xfrm>
          <a:prstGeom prst="roundRect">
            <a:avLst>
              <a:gd name="adj" fmla="val 30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6809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768096" y="289864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768096" y="3319272"/>
            <a:ext cx="309981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Bank, accounting and billing in minutes. Read-only, encrypted, no spreadsheets.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4361688" y="2331720"/>
            <a:ext cx="3502152" cy="2743200"/>
          </a:xfrm>
          <a:prstGeom prst="roundRect">
            <a:avLst>
              <a:gd name="adj" fmla="val 30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456285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4562856" y="289864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Compute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4562856" y="3319272"/>
            <a:ext cx="309981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default-alive date, burn multiple, net-new ARR, 12-month projection.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8156448" y="2331720"/>
            <a:ext cx="3502152" cy="2743200"/>
          </a:xfrm>
          <a:prstGeom prst="roundRect">
            <a:avLst>
              <a:gd name="adj" fmla="val 30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835761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500" dirty="0"/>
          </a:p>
        </p:txBody>
      </p:sp>
      <p:sp>
        <p:nvSpPr>
          <p:cNvPr id="21" name="Text 17"/>
          <p:cNvSpPr/>
          <p:nvPr/>
        </p:nvSpPr>
        <p:spPr>
          <a:xfrm>
            <a:off x="8357616" y="289864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Alert</a:t>
            </a:r>
            <a:endParaRPr lang="en-US" sz="1600" dirty="0"/>
          </a:p>
        </p:txBody>
      </p:sp>
      <p:sp>
        <p:nvSpPr>
          <p:cNvPr id="22" name="Text 18"/>
          <p:cNvSpPr/>
          <p:nvPr/>
        </p:nvSpPr>
        <p:spPr>
          <a:xfrm>
            <a:off x="8357616" y="3319272"/>
            <a:ext cx="309981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Proactive Slack + email alerts before the danger window, not after.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SEED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TRACTION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compounding, retention high.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SEED PITCH DECK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566928" y="2286000"/>
            <a:ext cx="6766560" cy="3566160"/>
          </a:xfrm>
          <a:prstGeom prst="roundRect">
            <a:avLst>
              <a:gd name="adj" fmla="val 2308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95528" y="23957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00" kern="0" dirty="0">
                <a:solidFill>
                  <a:srgbClr val="B7B2C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MRR — last 9 months ($K)</a:t>
            </a:r>
            <a:endParaRPr lang="en-US" sz="1000" dirty="0"/>
          </a:p>
        </p:txBody>
      </p:sp>
      <p:graphicFrame>
        <p:nvGraphicFramePr>
          <p:cNvPr id="13" name="Chart 0" descr=""/>
          <p:cNvGraphicFramePr/>
          <p:nvPr/>
        </p:nvGraphicFramePr>
        <p:xfrm>
          <a:off x="749808" y="2697480"/>
          <a:ext cx="6400800" cy="3017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14" name="Shape 9"/>
          <p:cNvSpPr/>
          <p:nvPr/>
        </p:nvSpPr>
        <p:spPr>
          <a:xfrm>
            <a:off x="7589520" y="2286000"/>
            <a:ext cx="3502152" cy="1143000"/>
          </a:xfrm>
          <a:prstGeom prst="roundRect">
            <a:avLst>
              <a:gd name="adj" fmla="val 72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7790688" y="2432304"/>
            <a:ext cx="3136392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180</a:t>
            </a:r>
            <a:endParaRPr lang="en-US" sz="3000" dirty="0"/>
          </a:p>
        </p:txBody>
      </p:sp>
      <p:sp>
        <p:nvSpPr>
          <p:cNvPr id="16" name="Text 11"/>
          <p:cNvSpPr/>
          <p:nvPr/>
        </p:nvSpPr>
        <p:spPr>
          <a:xfrm>
            <a:off x="7790688" y="2971800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PAYING TEAMS</a:t>
            </a:r>
            <a:endParaRPr lang="en-US" sz="900" dirty="0"/>
          </a:p>
        </p:txBody>
      </p:sp>
      <p:sp>
        <p:nvSpPr>
          <p:cNvPr id="17" name="Shape 12"/>
          <p:cNvSpPr/>
          <p:nvPr/>
        </p:nvSpPr>
        <p:spPr>
          <a:xfrm>
            <a:off x="7589520" y="3538728"/>
            <a:ext cx="3502152" cy="1143000"/>
          </a:xfrm>
          <a:prstGeom prst="roundRect">
            <a:avLst>
              <a:gd name="adj" fmla="val 72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7790688" y="3685032"/>
            <a:ext cx="3136392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108%</a:t>
            </a:r>
            <a:endParaRPr lang="en-US" sz="3000" dirty="0"/>
          </a:p>
        </p:txBody>
      </p:sp>
      <p:sp>
        <p:nvSpPr>
          <p:cNvPr id="19" name="Text 14"/>
          <p:cNvSpPr/>
          <p:nvPr/>
        </p:nvSpPr>
        <p:spPr>
          <a:xfrm>
            <a:off x="7790688" y="4224528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NET REVENUE RETENTION</a:t>
            </a:r>
            <a:endParaRPr lang="en-US" sz="900" dirty="0"/>
          </a:p>
        </p:txBody>
      </p:sp>
      <p:sp>
        <p:nvSpPr>
          <p:cNvPr id="20" name="Shape 15"/>
          <p:cNvSpPr/>
          <p:nvPr/>
        </p:nvSpPr>
        <p:spPr>
          <a:xfrm>
            <a:off x="7589520" y="4791456"/>
            <a:ext cx="3502152" cy="1060704"/>
          </a:xfrm>
          <a:prstGeom prst="roundRect">
            <a:avLst>
              <a:gd name="adj" fmla="val 7759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7790688" y="4937760"/>
            <a:ext cx="313639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3%</a:t>
            </a:r>
            <a:endParaRPr lang="en-US" sz="3000" dirty="0"/>
          </a:p>
        </p:txBody>
      </p:sp>
      <p:sp>
        <p:nvSpPr>
          <p:cNvPr id="22" name="Text 17"/>
          <p:cNvSpPr/>
          <p:nvPr/>
        </p:nvSpPr>
        <p:spPr>
          <a:xfrm>
            <a:off x="7790688" y="5394960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MONTHLY LOGO CHURN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SEED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MARKET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Bottom-up, and expanding.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SEED PITCH DECK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566928" y="2468880"/>
            <a:ext cx="3502152" cy="2011680"/>
          </a:xfrm>
          <a:prstGeom prst="roundRect">
            <a:avLst>
              <a:gd name="adj" fmla="val 4091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68096" y="2615184"/>
            <a:ext cx="31363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$2.4B</a:t>
            </a:r>
            <a:endParaRPr lang="en-US" sz="3000" dirty="0"/>
          </a:p>
        </p:txBody>
      </p:sp>
      <p:sp>
        <p:nvSpPr>
          <p:cNvPr id="13" name="Text 9"/>
          <p:cNvSpPr/>
          <p:nvPr/>
        </p:nvSpPr>
        <p:spPr>
          <a:xfrm>
            <a:off x="768096" y="3822192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TAM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768096" y="4078224"/>
            <a:ext cx="3136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VC-backed &amp; bootstrapped SaaS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4361688" y="2468880"/>
            <a:ext cx="3502152" cy="2011680"/>
          </a:xfrm>
          <a:prstGeom prst="roundRect">
            <a:avLst>
              <a:gd name="adj" fmla="val 4091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4562856" y="2615184"/>
            <a:ext cx="31363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$480M</a:t>
            </a:r>
            <a:endParaRPr lang="en-US" sz="3000" dirty="0"/>
          </a:p>
        </p:txBody>
      </p:sp>
      <p:sp>
        <p:nvSpPr>
          <p:cNvPr id="17" name="Text 13"/>
          <p:cNvSpPr/>
          <p:nvPr/>
        </p:nvSpPr>
        <p:spPr>
          <a:xfrm>
            <a:off x="4562856" y="3822192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SAM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4562856" y="4078224"/>
            <a:ext cx="3136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Seed–Series B, US &amp; EU</a:t>
            </a:r>
            <a:endParaRPr lang="en-US" sz="1050" dirty="0"/>
          </a:p>
        </p:txBody>
      </p:sp>
      <p:sp>
        <p:nvSpPr>
          <p:cNvPr id="19" name="Shape 15"/>
          <p:cNvSpPr/>
          <p:nvPr/>
        </p:nvSpPr>
        <p:spPr>
          <a:xfrm>
            <a:off x="8156448" y="2468880"/>
            <a:ext cx="3502152" cy="2011680"/>
          </a:xfrm>
          <a:prstGeom prst="roundRect">
            <a:avLst>
              <a:gd name="adj" fmla="val 4091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8357616" y="2615184"/>
            <a:ext cx="31363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$36M</a:t>
            </a:r>
            <a:endParaRPr lang="en-US" sz="3000" dirty="0"/>
          </a:p>
        </p:txBody>
      </p:sp>
      <p:sp>
        <p:nvSpPr>
          <p:cNvPr id="21" name="Text 17"/>
          <p:cNvSpPr/>
          <p:nvPr/>
        </p:nvSpPr>
        <p:spPr>
          <a:xfrm>
            <a:off x="8357616" y="3822192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SOM</a:t>
            </a:r>
            <a:endParaRPr lang="en-US" sz="900" dirty="0"/>
          </a:p>
        </p:txBody>
      </p:sp>
      <p:sp>
        <p:nvSpPr>
          <p:cNvPr id="22" name="Text 18"/>
          <p:cNvSpPr/>
          <p:nvPr/>
        </p:nvSpPr>
        <p:spPr>
          <a:xfrm>
            <a:off x="8357616" y="4078224"/>
            <a:ext cx="3136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3-yr at $299 ARPU</a:t>
            </a:r>
            <a:endParaRPr lang="en-US" sz="1050" dirty="0"/>
          </a:p>
        </p:txBody>
      </p:sp>
      <p:sp>
        <p:nvSpPr>
          <p:cNvPr id="23" name="Text 19"/>
          <p:cNvSpPr/>
          <p:nvPr/>
        </p:nvSpPr>
        <p:spPr>
          <a:xfrm>
            <a:off x="566928" y="4800600"/>
            <a:ext cx="11055096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i="1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Category tailwind: capital discipline is now permanent, not cyclical. Every board wants this number monthly.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SEED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GO-TO-MARKET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Founder-led, community-driven.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SEED PITCH DECK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566928" y="2331720"/>
            <a:ext cx="3502152" cy="2743200"/>
          </a:xfrm>
          <a:prstGeom prst="roundRect">
            <a:avLst>
              <a:gd name="adj" fmla="val 30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6809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768096" y="289864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PLG core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768096" y="3319272"/>
            <a:ext cx="309981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Self-serve signup, connect-and-see-value in under 10 minutes. Free default-alive check as top of funnel.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4361688" y="2331720"/>
            <a:ext cx="3502152" cy="2743200"/>
          </a:xfrm>
          <a:prstGeom prst="roundRect">
            <a:avLst>
              <a:gd name="adj" fmla="val 30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456285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4562856" y="289864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Communities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4562856" y="3319272"/>
            <a:ext cx="309981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Distribution through accelerators, founder Slacks and operator newsletters where trust already lives.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8156448" y="2331720"/>
            <a:ext cx="3502152" cy="2743200"/>
          </a:xfrm>
          <a:prstGeom prst="roundRect">
            <a:avLst>
              <a:gd name="adj" fmla="val 30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835761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500" dirty="0"/>
          </a:p>
        </p:txBody>
      </p:sp>
      <p:sp>
        <p:nvSpPr>
          <p:cNvPr id="21" name="Text 17"/>
          <p:cNvSpPr/>
          <p:nvPr/>
        </p:nvSpPr>
        <p:spPr>
          <a:xfrm>
            <a:off x="8357616" y="289864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Expansion</a:t>
            </a:r>
            <a:endParaRPr lang="en-US" sz="1600" dirty="0"/>
          </a:p>
        </p:txBody>
      </p:sp>
      <p:sp>
        <p:nvSpPr>
          <p:cNvPr id="22" name="Text 18"/>
          <p:cNvSpPr/>
          <p:nvPr/>
        </p:nvSpPr>
        <p:spPr>
          <a:xfrm>
            <a:off x="8357616" y="3319272"/>
            <a:ext cx="309981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 with the founder, expand to finance &amp; board reporting at Series A.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SEED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COMPETITION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Spreadsheets are the incumbent.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SEED PITCH DECK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566928" y="2377440"/>
            <a:ext cx="539496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models: free but stale, error-prone, and abandoned under pressure.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Generic FP&amp;A tools: built for finance teams, not founders; weeks to set up.</a:t>
            </a:r>
            <a:endParaRPr lang="en-US" sz="1500" dirty="0"/>
          </a:p>
          <a:p>
            <a:pPr marL="342900" indent="-342900">
              <a:lnSpc>
                <a:spcPct val="105000"/>
              </a:lnSpc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Runwise: founder-first, live, and opinionated about the one decision that matters.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6126480" y="2377440"/>
            <a:ext cx="5303520" cy="2651760"/>
          </a:xfrm>
          <a:prstGeom prst="roundRect">
            <a:avLst>
              <a:gd name="adj" fmla="val 3103"/>
            </a:avLst>
          </a:prstGeom>
          <a:solidFill>
            <a:srgbClr val="1E1E2A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345936" y="2542032"/>
            <a:ext cx="4864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34D39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 OUR MOAT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6345936" y="2871216"/>
            <a:ext cx="4864608" cy="2048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5F3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Proprietary default-alive accuracy from live cross-company data the model cannot access, plus workflow lock-in as the board’s source of truth. We own the workflow, not the model.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SEED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TEAM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Operators who hit the wall.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SEED PITCH DECK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566928" y="2331720"/>
            <a:ext cx="5394960" cy="2743200"/>
          </a:xfrm>
          <a:prstGeom prst="roundRect">
            <a:avLst>
              <a:gd name="adj" fmla="val 30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6809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CEO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768096" y="2898648"/>
            <a:ext cx="4992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Alex Rivera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768096" y="3319272"/>
            <a:ext cx="4992624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Two-time founder; lived the 3-months-of-cash panic. Now builds the tool they wish they had.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6263640" y="2331720"/>
            <a:ext cx="5394960" cy="2743200"/>
          </a:xfrm>
          <a:prstGeom prst="roundRect">
            <a:avLst>
              <a:gd name="adj" fmla="val 30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6464808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CTO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6464808" y="2898648"/>
            <a:ext cx="4992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 Okafor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6464808" y="3319272"/>
            <a:ext cx="4992624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Ex-fintech infrastructure. A decade turning messy bank data into reliable real-time signal.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SEED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ASK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Raising $3M to reach $2M ARR.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SEED PITCH DECK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566928" y="2377440"/>
            <a:ext cx="539496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$3M seed to get from $22K to ~$165K MRR (≈$2M ARR) in 18 months.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 a repeatable PLG motion and land the first 15 board-level "scale" accounts.</a:t>
            </a:r>
            <a:endParaRPr lang="en-US" sz="1500" dirty="0"/>
          </a:p>
          <a:p>
            <a:pPr marL="342900" indent="-342900">
              <a:lnSpc>
                <a:spcPct val="105000"/>
              </a:lnSpc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Milestone that de-risks Series A: burn multiple &lt; 1.5× with NRR sustained above 110%.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6126480" y="2377440"/>
            <a:ext cx="2560320" cy="1234440"/>
          </a:xfrm>
          <a:prstGeom prst="roundRect">
            <a:avLst>
              <a:gd name="adj" fmla="val 6667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327648" y="2523744"/>
            <a:ext cx="21945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55%</a:t>
            </a:r>
            <a:endParaRPr lang="en-US" sz="3000" dirty="0"/>
          </a:p>
        </p:txBody>
      </p:sp>
      <p:sp>
        <p:nvSpPr>
          <p:cNvPr id="14" name="Text 10"/>
          <p:cNvSpPr/>
          <p:nvPr/>
        </p:nvSpPr>
        <p:spPr>
          <a:xfrm>
            <a:off x="6327648" y="315468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PRODUCT &amp; ENG</a:t>
            </a:r>
            <a:endParaRPr lang="en-US" sz="900" dirty="0"/>
          </a:p>
        </p:txBody>
      </p:sp>
      <p:sp>
        <p:nvSpPr>
          <p:cNvPr id="15" name="Shape 11"/>
          <p:cNvSpPr/>
          <p:nvPr/>
        </p:nvSpPr>
        <p:spPr>
          <a:xfrm>
            <a:off x="8869680" y="2377440"/>
            <a:ext cx="2560320" cy="1234440"/>
          </a:xfrm>
          <a:prstGeom prst="roundRect">
            <a:avLst>
              <a:gd name="adj" fmla="val 6667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9070848" y="2523744"/>
            <a:ext cx="21945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30%</a:t>
            </a:r>
            <a:endParaRPr lang="en-US" sz="3000" dirty="0"/>
          </a:p>
        </p:txBody>
      </p:sp>
      <p:sp>
        <p:nvSpPr>
          <p:cNvPr id="17" name="Text 13"/>
          <p:cNvSpPr/>
          <p:nvPr/>
        </p:nvSpPr>
        <p:spPr>
          <a:xfrm>
            <a:off x="9070848" y="315468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GO-TO-MARKET</a:t>
            </a:r>
            <a:endParaRPr lang="en-US" sz="900" dirty="0"/>
          </a:p>
        </p:txBody>
      </p:sp>
      <p:sp>
        <p:nvSpPr>
          <p:cNvPr id="18" name="Shape 14"/>
          <p:cNvSpPr/>
          <p:nvPr/>
        </p:nvSpPr>
        <p:spPr>
          <a:xfrm>
            <a:off x="6126480" y="3749040"/>
            <a:ext cx="2560320" cy="1234440"/>
          </a:xfrm>
          <a:prstGeom prst="roundRect">
            <a:avLst>
              <a:gd name="adj" fmla="val 6667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6327648" y="3895344"/>
            <a:ext cx="21945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10%</a:t>
            </a:r>
            <a:endParaRPr lang="en-US" sz="3000" dirty="0"/>
          </a:p>
        </p:txBody>
      </p:sp>
      <p:sp>
        <p:nvSpPr>
          <p:cNvPr id="20" name="Text 16"/>
          <p:cNvSpPr/>
          <p:nvPr/>
        </p:nvSpPr>
        <p:spPr>
          <a:xfrm>
            <a:off x="6327648" y="452628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CUSTOMER SUCCESS</a:t>
            </a:r>
            <a:endParaRPr lang="en-US" sz="900" dirty="0"/>
          </a:p>
        </p:txBody>
      </p:sp>
      <p:sp>
        <p:nvSpPr>
          <p:cNvPr id="21" name="Shape 17"/>
          <p:cNvSpPr/>
          <p:nvPr/>
        </p:nvSpPr>
        <p:spPr>
          <a:xfrm>
            <a:off x="8869680" y="3749040"/>
            <a:ext cx="2560320" cy="1234440"/>
          </a:xfrm>
          <a:prstGeom prst="roundRect">
            <a:avLst>
              <a:gd name="adj" fmla="val 6667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9070848" y="3895344"/>
            <a:ext cx="21945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5%</a:t>
            </a:r>
            <a:endParaRPr lang="en-US" sz="3000" dirty="0"/>
          </a:p>
        </p:txBody>
      </p:sp>
      <p:sp>
        <p:nvSpPr>
          <p:cNvPr id="23" name="Text 19"/>
          <p:cNvSpPr/>
          <p:nvPr/>
        </p:nvSpPr>
        <p:spPr>
          <a:xfrm>
            <a:off x="9070848" y="452628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BUFFER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IdeaProof Research</dc:creator>
  <cp:lastModifiedBy>IdeaProof Research</cp:lastModifiedBy>
  <cp:revision>1</cp:revision>
  <dcterms:created xsi:type="dcterms:W3CDTF">2026-07-23T19:44:41Z</dcterms:created>
  <dcterms:modified xsi:type="dcterms:W3CDTF">2026-07-23T19:44:41Z</dcterms:modified>
</cp:coreProperties>
</file>